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298" r:id="rId5"/>
    <p:sldId id="301" r:id="rId6"/>
    <p:sldId id="300" r:id="rId7"/>
    <p:sldId id="305" r:id="rId8"/>
    <p:sldId id="303" r:id="rId9"/>
    <p:sldId id="302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06" r:id="rId18"/>
    <p:sldId id="307" r:id="rId19"/>
    <p:sldId id="304" r:id="rId20"/>
    <p:sldId id="315" r:id="rId21"/>
    <p:sldId id="317" r:id="rId22"/>
    <p:sldId id="316" r:id="rId23"/>
    <p:sldId id="318" r:id="rId24"/>
    <p:sldId id="319" r:id="rId25"/>
    <p:sldId id="320" r:id="rId26"/>
    <p:sldId id="321" r:id="rId27"/>
    <p:sldId id="322" r:id="rId2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2CF2B-E82F-4152-ADD2-ED47E5A676F4}" type="datetimeFigureOut">
              <a:rPr lang="pt-BR" smtClean="0"/>
              <a:t>14/08/2023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E9163-63CE-4B6F-8106-3CB82B73A73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8664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9FF0D-B331-4276-BF84-39B369306F99}" type="datetimeFigureOut">
              <a:rPr lang="pt-BR" noProof="0" smtClean="0"/>
              <a:t>14/08/2023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564A1-17BF-464F-B2FE-65DA37285BF0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172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564A1-17BF-464F-B2FE-65DA37285BF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8709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564A1-17BF-464F-B2FE-65DA37285BF0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814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564A1-17BF-464F-B2FE-65DA37285BF0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6446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4E8571-58AC-4B02-A72C-B7E3E60A7BA5}" type="datetime1">
              <a:rPr lang="pt-BR" noProof="0" smtClean="0"/>
              <a:t>14/08/2023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C2D5DC-E9E6-4460-9005-9561D7AE5062}" type="datetime1">
              <a:rPr lang="pt-BR" noProof="0" smtClean="0"/>
              <a:t>14/08/2023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616C38-4A2F-4C3B-B502-7E51C7F0342F}" type="datetime1">
              <a:rPr lang="pt-BR" noProof="0" smtClean="0"/>
              <a:t>14/08/2023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EB7CE7-B188-4FE4-8B6E-3889DBBDC355}" type="datetime1">
              <a:rPr lang="pt-BR" noProof="0" smtClean="0"/>
              <a:t>14/08/2023</a:t>
            </a:fld>
            <a:endParaRPr lang="pt-BR" noProof="0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932F7F-8399-49FC-B033-AD7A4B77F998}" type="datetime1">
              <a:rPr lang="pt-BR" noProof="0" smtClean="0"/>
              <a:t>14/08/2023</a:t>
            </a:fld>
            <a:endParaRPr lang="pt-BR" noProof="0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506B10-4878-49BC-96DE-C536CADA3095}" type="datetime1">
              <a:rPr lang="pt-BR" noProof="0" smtClean="0"/>
              <a:t>14/08/2023</a:t>
            </a:fld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0B6ED2-E191-4517-BA6B-37A4CEFA3A0D}" type="datetime1">
              <a:rPr lang="pt-BR" noProof="0" smtClean="0"/>
              <a:t>14/08/2023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 dirty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BDB650E8-F74D-4BD3-A6BC-1B4D756C4BE8}" type="datetime1">
              <a:rPr lang="pt-BR" noProof="0" smtClean="0"/>
              <a:t>14/08/2023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0B56C06F-C179-4D6D-A0AC-A9C8705BD208}" type="datetime1">
              <a:rPr lang="pt-BR" noProof="0" smtClean="0"/>
              <a:t>14/08/2023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72B881A2-478D-4079-BD8F-044C479AA962}" type="datetime1">
              <a:rPr lang="pt-BR" noProof="0" smtClean="0"/>
              <a:t>14/08/2023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Imagem 3" descr="Imagem Ampliada de um pedaço de papel com um lápis sobre este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rtlCol="0" anchor="b">
            <a:normAutofit fontScale="90000"/>
          </a:bodyPr>
          <a:lstStyle/>
          <a:p>
            <a:r>
              <a:rPr lang="pt-BR" sz="4400" dirty="0">
                <a:solidFill>
                  <a:schemeClr val="tx1"/>
                </a:solidFill>
              </a:rPr>
              <a:t>Análise de </a:t>
            </a:r>
            <a:r>
              <a:rPr lang="pt-BR" sz="4400" dirty="0" err="1">
                <a:solidFill>
                  <a:schemeClr val="tx1"/>
                </a:solidFill>
              </a:rPr>
              <a:t>Churn</a:t>
            </a:r>
            <a:r>
              <a:rPr lang="pt-BR" sz="4400" dirty="0">
                <a:solidFill>
                  <a:schemeClr val="tx1"/>
                </a:solidFill>
              </a:rPr>
              <a:t> e Estratégia de Redução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sz="1600" dirty="0"/>
              <a:t>A3Data + </a:t>
            </a:r>
            <a:r>
              <a:rPr lang="pt-BR" sz="1600" dirty="0" err="1"/>
              <a:t>TelecomSys</a:t>
            </a:r>
            <a:endParaRPr lang="pt-BR" sz="1600" dirty="0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t-BR"/>
              <a:t>Análise estatística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2E836F-1AED-DD9E-E0B6-5C87C3E6E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94389"/>
            <a:ext cx="4639736" cy="3201215"/>
          </a:xfrm>
          <a:prstGeom prst="rect">
            <a:avLst/>
          </a:prstGeo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8B425F0-7F98-722A-7262-014B0D531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pt-BR" dirty="0"/>
          </a:p>
          <a:p>
            <a:pPr>
              <a:buFont typeface="Wingdings" panose="05000000000000000000" pitchFamily="2" charset="2"/>
              <a:buChar char="Ø"/>
            </a:pPr>
            <a:endParaRPr lang="pt-BR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Contratos cancelados possuem, em geral, mais de 2 anos de associação.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7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t-BR" dirty="0"/>
              <a:t>Análise descritiva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8B425F0-7F98-722A-7262-014B0D5312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1"/>
            <a:ext cx="4167894" cy="36014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Nuvem de palavras dos comentários em geral (destaque):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Conexão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Satisfeita com serviço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Serviço de telefonia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Internet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Valor mensal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Nunca tive problemas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4A206C-AD2F-936C-86E7-1DBF2D1A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942" y="2120901"/>
            <a:ext cx="6880995" cy="35265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9405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t-BR" dirty="0"/>
              <a:t>Análise descritiva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8B425F0-7F98-722A-7262-014B0D531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88941" y="2120900"/>
            <a:ext cx="4091203" cy="34834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pt-BR" dirty="0"/>
              <a:t> Nuvem de palavras dos comentários com reclamação (destaque):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pt-BR" sz="1900" dirty="0"/>
              <a:t> Problema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pt-BR" sz="1900" dirty="0"/>
              <a:t> Tv a Cabo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pt-BR" sz="1900" dirty="0"/>
              <a:t> Resolvido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pt-BR" sz="1900" dirty="0"/>
              <a:t> Internet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pt-BR" sz="1900" dirty="0"/>
              <a:t> Qualidade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pt-BR" sz="1900" dirty="0"/>
              <a:t> Imagem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900" dirty="0"/>
              <a:t> </a:t>
            </a:r>
            <a:r>
              <a:rPr lang="en-US" sz="1900" dirty="0" err="1"/>
              <a:t>Conexão</a:t>
            </a:r>
            <a:endParaRPr lang="en-US" sz="1900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900" dirty="0"/>
              <a:t> </a:t>
            </a:r>
            <a:r>
              <a:rPr lang="en-US" sz="1900" dirty="0" err="1"/>
              <a:t>Canais</a:t>
            </a:r>
            <a:r>
              <a:rPr lang="en-US" sz="1900" dirty="0"/>
              <a:t> de tv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9F3A27-97D8-04FD-066A-FF0B0900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33" y="2120900"/>
            <a:ext cx="7054744" cy="361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94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t-BR" dirty="0"/>
              <a:t>Análise descritiva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8B425F0-7F98-722A-7262-014B0D5312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351" y="2084030"/>
            <a:ext cx="4167894" cy="36014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Nuvem de palavras dos comentários sem reclamação (destaque):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Conexão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Satisfeita com serviço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Serviço de telefonia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Internet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Valor mensal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Nunca tive problemas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Problema com Cobertura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 Telefonia fixa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D1AAE4-619C-A1F5-DC6B-853BCF3C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768" y="2084030"/>
            <a:ext cx="7782232" cy="39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26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essoa, luz, homem, frente&#10;&#10;Descrição gerada automaticamente">
            <a:extLst>
              <a:ext uri="{FF2B5EF4-FFF2-40B4-BE49-F238E27FC236}">
                <a16:creationId xmlns:a16="http://schemas.microsoft.com/office/drawing/2014/main" id="{3AC903A6-F40E-D2D1-A82C-6D4826B63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81" b="2326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7D955345-0B5F-F0EC-208B-C06EC2C32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pt-BR"/>
              <a:t>Hipóteses</a:t>
            </a:r>
            <a:r>
              <a:rPr lang="pt-BR" dirty="0"/>
              <a:t> </a:t>
            </a:r>
            <a:r>
              <a:rPr lang="pt-BR"/>
              <a:t>levantadas</a:t>
            </a:r>
            <a:endParaRPr lang="pt-BR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437EEA-11E7-2E89-5D85-8487D2AFE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5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2060"/>
                </a:solidFill>
              </a:rPr>
              <a:t>Semana 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3868E-70B6-7BA3-C360-137C861D4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06675"/>
            <a:ext cx="10058400" cy="3760891"/>
          </a:xfr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uma parcela significativa de comentários de clientes do tipo de serviço Internet e TV a Cabo tem teor negativo, mais especificamente o de Internet;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maioria dos comentários relacionados a telefonia fixa apresentam satisfação ou neutralidade;</a:t>
            </a:r>
          </a:p>
        </p:txBody>
      </p:sp>
    </p:spTree>
    <p:extLst>
      <p:ext uri="{BB962C8B-B14F-4D97-AF65-F5344CB8AC3E}">
        <p14:creationId xmlns:p14="http://schemas.microsoft.com/office/powerpoint/2010/main" val="1508086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2060"/>
                </a:solidFill>
              </a:rPr>
              <a:t>Semana 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3868E-70B6-7BA3-C360-137C861D4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maioria das reclamações sobre TV a Cabo são relacionadas a canais de TV;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maioria das reclamações sobre internet são relacionadas à qualidade de conexão;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o cancelamento dos contratos de TV a Cabo se dão por questões relacionadas ao preço do pacote e qualidade dos canais de TV.</a:t>
            </a:r>
          </a:p>
        </p:txBody>
      </p:sp>
    </p:spTree>
    <p:extLst>
      <p:ext uri="{BB962C8B-B14F-4D97-AF65-F5344CB8AC3E}">
        <p14:creationId xmlns:p14="http://schemas.microsoft.com/office/powerpoint/2010/main" val="1930440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essoa, luz, homem, frente&#10;&#10;Descrição gerada automaticamente">
            <a:extLst>
              <a:ext uri="{FF2B5EF4-FFF2-40B4-BE49-F238E27FC236}">
                <a16:creationId xmlns:a16="http://schemas.microsoft.com/office/drawing/2014/main" id="{3AC903A6-F40E-D2D1-A82C-6D4826B63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81" b="2326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7D955345-0B5F-F0EC-208B-C06EC2C32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pt-BR" dirty="0"/>
              <a:t>Análise exploratória inicial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437EEA-11E7-2E89-5D85-8487D2AFE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3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2060"/>
                </a:solidFill>
              </a:rPr>
              <a:t>Análise exploratória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3868E-70B6-7BA3-C360-137C861D4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06675"/>
            <a:ext cx="10058400" cy="3760891"/>
          </a:xfr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Através de uma clusterização com análise de sentimentos, as seguintes hipóteses foram testadas: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uma parcela significativa de comentários de clientes do tipo de serviço Internet e TV a Cabo tem teor negativo, mais especificamente o de Internet;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maioria dos comentários relacionados a telefonia fixa apresentam satisfação ou neutralidade.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Perfil dos clusters: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0: comentários negativos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1: comentários positivos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2: comentários neutros</a:t>
            </a:r>
          </a:p>
        </p:txBody>
      </p:sp>
    </p:spTree>
    <p:extLst>
      <p:ext uri="{BB962C8B-B14F-4D97-AF65-F5344CB8AC3E}">
        <p14:creationId xmlns:p14="http://schemas.microsoft.com/office/powerpoint/2010/main" val="2534324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t-BR" dirty="0"/>
              <a:t>Análise exploratória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8B425F0-7F98-722A-7262-014B0D531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A maior parte dos comentários negativos é relativo ao serviço de Internet.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A telefonia fixa possui comentários positivos em sua maioria.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Quanto à TV a Cabo, os comentários foram ou negativos ou neutros.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Quanto à Telefonia móvel, os comentários oscilam numa distribuição semelhante entre positivo e negativo.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9FEF75-4D80-D3C1-F01F-F685FAB49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" y="2120900"/>
            <a:ext cx="53530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4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2060"/>
                </a:solidFill>
              </a:rPr>
              <a:t>Problema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3868E-70B6-7BA3-C360-137C861D4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Alta taxa de </a:t>
            </a:r>
            <a:r>
              <a:rPr lang="pt-BR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churn</a:t>
            </a:r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dos clientes da empresa </a:t>
            </a:r>
            <a:r>
              <a:rPr lang="pt-BR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TelecomSys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 </a:t>
            </a:r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O serviço em questão envolve um alto custo de instalação ("setup").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 </a:t>
            </a:r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Isso torna o </a:t>
            </a:r>
            <a:r>
              <a:rPr lang="pt-BR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churn</a:t>
            </a:r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ainda mais problemático, pois os clientes estão perdendo investimentos significativos.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A A3Data tem como objetivo analisar profundamente o cenário de </a:t>
            </a:r>
            <a:r>
              <a:rPr lang="pt-BR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churn</a:t>
            </a:r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da empresa.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Identificar as razões subjacentes para os cancelamentos e as preocupações dos clientes.</a:t>
            </a:r>
          </a:p>
          <a:p>
            <a:pPr marL="201168" lvl="1" indent="0">
              <a:buNone/>
            </a:pPr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7050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essoa, luz, homem, frente&#10;&#10;Descrição gerada automaticamente">
            <a:extLst>
              <a:ext uri="{FF2B5EF4-FFF2-40B4-BE49-F238E27FC236}">
                <a16:creationId xmlns:a16="http://schemas.microsoft.com/office/drawing/2014/main" id="{3AC903A6-F40E-D2D1-A82C-6D4826B63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81" b="2326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7D955345-0B5F-F0EC-208B-C06EC2C32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pt-BR" dirty="0"/>
              <a:t>Conclusões iniciais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437EEA-11E7-2E89-5D85-8487D2AFE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24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2060"/>
                </a:solidFill>
              </a:rPr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3868E-70B6-7BA3-C360-137C861D4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06675"/>
            <a:ext cx="10058400" cy="3760891"/>
          </a:xfr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Internet e TV a Cabo tem mais conversões para cancelamentos: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Possíveis motivos: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planos com preços elevados – perfil 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socio-econômico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dos clientes de meia idade;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Insatisfação com variedade e imagem de canais de TV;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Insatisfação com a qualidade de sinal e conexão de Internet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Desafios: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Assinantes de TV a Cabo abrem poucas reclamações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Assinantes de Internet tem reclamações com reincidência</a:t>
            </a:r>
          </a:p>
        </p:txBody>
      </p:sp>
    </p:spTree>
    <p:extLst>
      <p:ext uri="{BB962C8B-B14F-4D97-AF65-F5344CB8AC3E}">
        <p14:creationId xmlns:p14="http://schemas.microsoft.com/office/powerpoint/2010/main" val="24108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2060"/>
                </a:solidFill>
              </a:rPr>
              <a:t>Abordagens e impactos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3868E-70B6-7BA3-C360-137C861D4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06675"/>
            <a:ext cx="10058400" cy="3760891"/>
          </a:xfr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Engajar os assinantes de TV a Cabo a expressarem suas insatisfações e bonificação por tempo de contrato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Impacto: investimento em planos de fidelização</a:t>
            </a:r>
          </a:p>
          <a:p>
            <a:pPr>
              <a:buFont typeface="Wingdings" panose="05000000000000000000" pitchFamily="2" charset="2"/>
              <a:buChar char="Ø"/>
            </a:pP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Aumentar a taxa de solução de chamados para os assinantes de Internet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Impacto: capacitação de equipe técnica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Melhorar os equipamentos de transmissão de sinal da rede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Impacto: alto investimento em infraestrutura</a:t>
            </a:r>
          </a:p>
        </p:txBody>
      </p:sp>
    </p:spTree>
    <p:extLst>
      <p:ext uri="{BB962C8B-B14F-4D97-AF65-F5344CB8AC3E}">
        <p14:creationId xmlns:p14="http://schemas.microsoft.com/office/powerpoint/2010/main" val="1298749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essoa, luz, homem, frente&#10;&#10;Descrição gerada automaticamente">
            <a:extLst>
              <a:ext uri="{FF2B5EF4-FFF2-40B4-BE49-F238E27FC236}">
                <a16:creationId xmlns:a16="http://schemas.microsoft.com/office/drawing/2014/main" id="{3AC903A6-F40E-D2D1-A82C-6D4826B63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81" b="2326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7D955345-0B5F-F0EC-208B-C06EC2C32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pt-BR" dirty="0"/>
              <a:t>Perguntas?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437EEA-11E7-2E89-5D85-8487D2AFE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2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D955345-0B5F-F0EC-208B-C06EC2C32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pt-BR" dirty="0"/>
              <a:t>Obrigada!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437EEA-11E7-2E89-5D85-8487D2AFE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r>
              <a:rPr lang="en-US" dirty="0"/>
              <a:t>Equipe A3Data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FBBE543-F2D1-3D1A-E945-BF9744C9BD23}"/>
              </a:ext>
            </a:extLst>
          </p:cNvPr>
          <p:cNvSpPr txBox="1"/>
          <p:nvPr/>
        </p:nvSpPr>
        <p:spPr>
          <a:xfrm>
            <a:off x="3049172" y="324081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pt-BR" dirty="0"/>
          </a:p>
        </p:txBody>
      </p:sp>
      <p:pic>
        <p:nvPicPr>
          <p:cNvPr id="6" name="Imagem 5" descr="Desenho com traços pretos em fundo branco e letras pretas&#10;&#10;Descrição gerada automaticamente com confiança média">
            <a:extLst>
              <a:ext uri="{FF2B5EF4-FFF2-40B4-BE49-F238E27FC236}">
                <a16:creationId xmlns:a16="http://schemas.microsoft.com/office/drawing/2014/main" id="{67CECE7E-B39C-A401-C7D3-76C06272F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1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43257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pt-BR" dirty="0"/>
              <a:t>Entregáveis (Setembro/2023)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529250"/>
              </p:ext>
            </p:extLst>
          </p:nvPr>
        </p:nvGraphicFramePr>
        <p:xfrm>
          <a:off x="1096963" y="1792810"/>
          <a:ext cx="10058400" cy="4774648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pPr rtl="0"/>
                      <a:r>
                        <a:rPr lang="pt-BR" sz="2400" b="0" cap="all" spc="150" noProof="0" dirty="0">
                          <a:solidFill>
                            <a:schemeClr val="lt1"/>
                          </a:solidFill>
                        </a:rPr>
                        <a:t>Semana 1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2400" b="0" cap="all" spc="150" noProof="0" dirty="0">
                          <a:solidFill>
                            <a:schemeClr val="lt1"/>
                          </a:solidFill>
                        </a:rPr>
                        <a:t>Semana 2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2400" b="0" cap="all" spc="150" noProof="0" dirty="0">
                          <a:solidFill>
                            <a:schemeClr val="lt1"/>
                          </a:solidFill>
                        </a:rPr>
                        <a:t>Semana 3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2400" b="0" cap="all" spc="150" noProof="0" dirty="0">
                          <a:solidFill>
                            <a:schemeClr val="lt1"/>
                          </a:solidFill>
                        </a:rPr>
                        <a:t>Semana 4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rtl="0"/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Entendimento do negócio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Análise descritiva dos dados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Levantamento e teste de hipóteses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- Tópicos mais discutidos nas reclamações para cada tipo de serviço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Desenvolvimento de algoritmo de recomendação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- Principais clientes que apresentam risco de cancelarem o serviço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Recebimento dos dados necessários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Levantamento e teste de hipóteses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- Polaridade dos comentários para cada tipo de serviço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Levantamento e teste de hipóteses</a:t>
                      </a:r>
                    </a:p>
                    <a:p>
                      <a:pPr rtl="0"/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- Principais motivos de cancelamento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Teste e implementação do algoritmo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Entendimento dos dados recebidos (conformidade e qualidade)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Alinhamento entre cientistas e </a:t>
                      </a:r>
                      <a:r>
                        <a:rPr lang="pt-BR" sz="1400" cap="none" spc="0" noProof="0" dirty="0" err="1">
                          <a:solidFill>
                            <a:schemeClr val="tx1"/>
                          </a:solidFill>
                        </a:rPr>
                        <a:t>TelecomSys</a:t>
                      </a:r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Alinhamento sobre estratégia de redução de </a:t>
                      </a:r>
                      <a:r>
                        <a:rPr lang="pt-BR" sz="1400" cap="none" spc="0" noProof="0" dirty="0" err="1">
                          <a:solidFill>
                            <a:schemeClr val="tx1"/>
                          </a:solidFill>
                        </a:rPr>
                        <a:t>churn</a:t>
                      </a: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 com a </a:t>
                      </a:r>
                      <a:r>
                        <a:rPr lang="pt-BR" sz="1400" cap="none" spc="0" noProof="0" dirty="0" err="1">
                          <a:solidFill>
                            <a:schemeClr val="tx1"/>
                          </a:solidFill>
                        </a:rPr>
                        <a:t>TelecomSys</a:t>
                      </a:r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Pós-implementação: acompanhamento e análise de impacto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942943E-E0E8-1C82-535A-A1287D8E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t-BR" dirty="0"/>
              <a:t>Processo de desenvolvimento</a:t>
            </a:r>
          </a:p>
        </p:txBody>
      </p:sp>
      <p:pic>
        <p:nvPicPr>
          <p:cNvPr id="9" name="Espaço Reservado para Conteúdo 8" descr="Linha do tempo&#10;&#10;Descrição gerada automaticamente com confiança média">
            <a:extLst>
              <a:ext uri="{FF2B5EF4-FFF2-40B4-BE49-F238E27FC236}">
                <a16:creationId xmlns:a16="http://schemas.microsoft.com/office/drawing/2014/main" id="{8EA7B6E0-29F6-6A26-546D-9E8D29E5B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8297" y="2215854"/>
            <a:ext cx="11035405" cy="3889978"/>
          </a:xfrm>
          <a:noFill/>
        </p:spPr>
      </p:pic>
    </p:spTree>
    <p:extLst>
      <p:ext uri="{BB962C8B-B14F-4D97-AF65-F5344CB8AC3E}">
        <p14:creationId xmlns:p14="http://schemas.microsoft.com/office/powerpoint/2010/main" val="2639933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essoa, luz, homem, frente&#10;&#10;Descrição gerada automaticamente">
            <a:extLst>
              <a:ext uri="{FF2B5EF4-FFF2-40B4-BE49-F238E27FC236}">
                <a16:creationId xmlns:a16="http://schemas.microsoft.com/office/drawing/2014/main" id="{3AC903A6-F40E-D2D1-A82C-6D4826B63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81" b="2326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7D955345-0B5F-F0EC-208B-C06EC2C32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r>
              <a:rPr lang="pt-BR" dirty="0"/>
              <a:t>Análise estatística e descritiva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D437EEA-11E7-2E89-5D85-8487D2AFE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76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2060"/>
                </a:solidFill>
              </a:rPr>
              <a:t>Análise estatística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3868E-70B6-7BA3-C360-137C861D4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06675"/>
            <a:ext cx="10058400" cy="3760891"/>
          </a:xfr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Maioria dos clientes possui idade entre 29 e 38 anos;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Maioria dos clientes não tem dependentes ou somente 1 dependente.</a:t>
            </a:r>
          </a:p>
        </p:txBody>
      </p:sp>
    </p:spTree>
    <p:extLst>
      <p:ext uri="{BB962C8B-B14F-4D97-AF65-F5344CB8AC3E}">
        <p14:creationId xmlns:p14="http://schemas.microsoft.com/office/powerpoint/2010/main" val="3830866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t-BR"/>
              <a:t>Análise estatística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23E309A-C723-3680-1676-2C3F4521E5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2371088"/>
            <a:ext cx="4998720" cy="3499103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8B425F0-7F98-722A-7262-014B0D531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pt-BR" dirty="0"/>
          </a:p>
          <a:p>
            <a:pPr>
              <a:buFont typeface="Wingdings" panose="05000000000000000000" pitchFamily="2" charset="2"/>
              <a:buChar char="Ø"/>
            </a:pPr>
            <a:endParaRPr lang="pt-BR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Maioria dos contratos possuem altos valores de manutenção - acima de 100 reais.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55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t-BR"/>
              <a:t>Análise estatística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8B425F0-7F98-722A-7262-014B0D5312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pt-BR" dirty="0"/>
          </a:p>
          <a:p>
            <a:pPr>
              <a:buFont typeface="Wingdings" panose="05000000000000000000" pitchFamily="2" charset="2"/>
              <a:buChar char="Ø"/>
            </a:pPr>
            <a:endParaRPr lang="pt-BR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 Distribuição semelhante na quantidade de contratos por cada tipo de serviço, sendo o serviço mais contratado o de Internet (mais de 30% dos clientes)</a:t>
            </a:r>
            <a:endParaRPr lang="en-US" dirty="0"/>
          </a:p>
        </p:txBody>
      </p:sp>
      <p:pic>
        <p:nvPicPr>
          <p:cNvPr id="7" name="Imagem 6" descr="Gráfico, Gráfico de barras&#10;&#10;Descrição gerada automaticamente">
            <a:extLst>
              <a:ext uri="{FF2B5EF4-FFF2-40B4-BE49-F238E27FC236}">
                <a16:creationId xmlns:a16="http://schemas.microsoft.com/office/drawing/2014/main" id="{D416EAD1-94F3-CE36-6B89-159138E7E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944" y="2380287"/>
            <a:ext cx="4639736" cy="32294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3971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840C5-27F3-8C66-D25D-38EE6B3F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002060"/>
                </a:solidFill>
              </a:rPr>
              <a:t>Análise estatística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3868E-70B6-7BA3-C360-137C861D4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06675"/>
            <a:ext cx="10058400" cy="3760891"/>
          </a:xfr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Serviços de Internet e TV a Cabo apresentam parte significativa das reclamações - 14 das 18 reclamações;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Nos dados, somente 4% dos contratos apresentaram cancelamento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¾ são de TV a Cabo;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Assinantes de TV a Cabo não costumam abrir reclamações;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Assinantes de Internet reclamam mais de uma vez antes de cancelar.</a:t>
            </a:r>
          </a:p>
        </p:txBody>
      </p:sp>
    </p:spTree>
    <p:extLst>
      <p:ext uri="{BB962C8B-B14F-4D97-AF65-F5344CB8AC3E}">
        <p14:creationId xmlns:p14="http://schemas.microsoft.com/office/powerpoint/2010/main" val="67424031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33_TF22712842.potx" id="{F5B7AB07-F859-4656-A1C1-DAFCFA0ACA4B}" vid="{A6E2497D-935A-4CFD-B9FD-6DCB15FA68B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{6AFE51C5-9BFE-49FB-A9D8-3640F536E7D4}tf22712842_win32</Template>
  <TotalTime>108</TotalTime>
  <Words>840</Words>
  <Application>Microsoft Office PowerPoint</Application>
  <PresentationFormat>Widescreen</PresentationFormat>
  <Paragraphs>129</Paragraphs>
  <Slides>24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Bookman Old Style</vt:lpstr>
      <vt:lpstr>Calibri</vt:lpstr>
      <vt:lpstr>Franklin Gothic Book</vt:lpstr>
      <vt:lpstr>Söhne</vt:lpstr>
      <vt:lpstr>Wingdings</vt:lpstr>
      <vt:lpstr>Personalizado</vt:lpstr>
      <vt:lpstr>Análise de Churn e Estratégia de Redução</vt:lpstr>
      <vt:lpstr>Problema</vt:lpstr>
      <vt:lpstr>Entregáveis (Setembro/2023)</vt:lpstr>
      <vt:lpstr>Processo de desenvolvimento</vt:lpstr>
      <vt:lpstr>Análise estatística e descritiva</vt:lpstr>
      <vt:lpstr>Análise estatística</vt:lpstr>
      <vt:lpstr>Análise estatística</vt:lpstr>
      <vt:lpstr>Análise estatística</vt:lpstr>
      <vt:lpstr>Análise estatística</vt:lpstr>
      <vt:lpstr>Análise estatística</vt:lpstr>
      <vt:lpstr>Análise descritiva</vt:lpstr>
      <vt:lpstr>Análise descritiva</vt:lpstr>
      <vt:lpstr>Análise descritiva</vt:lpstr>
      <vt:lpstr>Hipóteses levantadas</vt:lpstr>
      <vt:lpstr>Semana 1</vt:lpstr>
      <vt:lpstr>Semana 2</vt:lpstr>
      <vt:lpstr>Análise exploratória inicial</vt:lpstr>
      <vt:lpstr>Análise exploratória</vt:lpstr>
      <vt:lpstr>Análise exploratória</vt:lpstr>
      <vt:lpstr>Conclusões iniciais</vt:lpstr>
      <vt:lpstr>Conclusões</vt:lpstr>
      <vt:lpstr>Abordagens e impactos</vt:lpstr>
      <vt:lpstr>Perguntas?</vt:lpstr>
      <vt:lpstr>Obrigada!</vt:lpstr>
    </vt:vector>
  </TitlesOfParts>
  <Company>Unimed-BH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Churn e Estratégia de Redução</dc:title>
  <dc:creator>Beatriz Souza da Silva (GDIN)</dc:creator>
  <cp:lastModifiedBy>Beatriz Souza da Silva (GDIN)</cp:lastModifiedBy>
  <cp:revision>1</cp:revision>
  <dcterms:created xsi:type="dcterms:W3CDTF">2023-08-14T05:42:52Z</dcterms:created>
  <dcterms:modified xsi:type="dcterms:W3CDTF">2023-08-14T07:31:03Z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